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955DEC-497D-472D-8619-00E479E83C3F}" type="datetimeFigureOut">
              <a:rPr lang="en-US" smtClean="0"/>
              <a:pPr/>
              <a:t>3/15/2014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8FEFA4-C62F-4E9C-969F-F5C78A1D59DE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0800000" flipV="1">
            <a:off x="457200" y="-45722"/>
            <a:ext cx="3682752" cy="1170465"/>
          </a:xfrm>
        </p:spPr>
        <p:txBody>
          <a:bodyPr>
            <a:normAutofit/>
          </a:bodyPr>
          <a:lstStyle/>
          <a:p>
            <a:r>
              <a:rPr lang="en-IN" sz="3600" dirty="0" smtClean="0"/>
              <a:t>T –HELPER CELL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3100" dirty="0" smtClean="0"/>
              <a:t>AMMAR HADI</a:t>
            </a:r>
            <a:endParaRPr lang="en-IN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212415"/>
            <a:ext cx="3888432" cy="2080681"/>
          </a:xfrm>
        </p:spPr>
        <p:txBody>
          <a:bodyPr>
            <a:noAutofit/>
          </a:bodyPr>
          <a:lstStyle/>
          <a:p>
            <a:r>
              <a:rPr lang="en-IN" sz="1200" dirty="0" smtClean="0"/>
              <a:t>There are 3 main </a:t>
            </a:r>
            <a:r>
              <a:rPr lang="en-IN" sz="1200" dirty="0" smtClean="0"/>
              <a:t>kind</a:t>
            </a:r>
            <a:r>
              <a:rPr lang="en-IN" sz="1200" dirty="0" smtClean="0"/>
              <a:t>s </a:t>
            </a:r>
            <a:r>
              <a:rPr lang="en-IN" sz="1200" dirty="0" smtClean="0"/>
              <a:t>of T-Helper cells: T</a:t>
            </a:r>
            <a:r>
              <a:rPr lang="en-IN" sz="1200" baseline="-25000" dirty="0" smtClean="0"/>
              <a:t>H</a:t>
            </a:r>
            <a:r>
              <a:rPr lang="en-IN" sz="1200" dirty="0" smtClean="0"/>
              <a:t>0, T</a:t>
            </a:r>
            <a:r>
              <a:rPr lang="en-IN" sz="1200" baseline="-25000" dirty="0" smtClean="0"/>
              <a:t>H</a:t>
            </a:r>
            <a:r>
              <a:rPr lang="en-IN" sz="1200" dirty="0" smtClean="0"/>
              <a:t>1, T</a:t>
            </a:r>
            <a:r>
              <a:rPr lang="en-IN" sz="1200" baseline="-25000" dirty="0" smtClean="0"/>
              <a:t>H</a:t>
            </a:r>
            <a:r>
              <a:rPr lang="en-IN" sz="1200" dirty="0" smtClean="0"/>
              <a:t>2</a:t>
            </a:r>
          </a:p>
          <a:p>
            <a:r>
              <a:rPr lang="en-IN" sz="1200" dirty="0" smtClean="0"/>
              <a:t>T</a:t>
            </a:r>
            <a:r>
              <a:rPr lang="en-IN" sz="1200" baseline="-25000" dirty="0" smtClean="0"/>
              <a:t>H</a:t>
            </a:r>
            <a:r>
              <a:rPr lang="en-IN" sz="1200" dirty="0" smtClean="0"/>
              <a:t>0 cells are simply undifferentiated precursors of T</a:t>
            </a:r>
            <a:r>
              <a:rPr lang="en-IN" sz="1200" baseline="-25000" dirty="0" smtClean="0"/>
              <a:t>H</a:t>
            </a:r>
            <a:r>
              <a:rPr lang="en-IN" sz="1200" dirty="0" smtClean="0"/>
              <a:t>1 cells and T</a:t>
            </a:r>
            <a:r>
              <a:rPr lang="en-IN" sz="1200" baseline="-25000" dirty="0" smtClean="0"/>
              <a:t>H</a:t>
            </a:r>
            <a:r>
              <a:rPr lang="en-IN" sz="1200" dirty="0" smtClean="0"/>
              <a:t>2 cells, while T</a:t>
            </a:r>
            <a:r>
              <a:rPr lang="en-IN" sz="1200" baseline="-25000" dirty="0" smtClean="0"/>
              <a:t>H</a:t>
            </a:r>
            <a:r>
              <a:rPr lang="en-IN" sz="1200" dirty="0" smtClean="0"/>
              <a:t>1 and T</a:t>
            </a:r>
            <a:r>
              <a:rPr lang="en-IN" sz="1200" baseline="-25000" dirty="0" smtClean="0"/>
              <a:t>H</a:t>
            </a:r>
            <a:r>
              <a:rPr lang="en-IN" sz="1200" dirty="0" smtClean="0"/>
              <a:t>2 cells are distinguished by the different </a:t>
            </a:r>
            <a:r>
              <a:rPr lang="en-IN" sz="1200" dirty="0" smtClean="0"/>
              <a:t>kind</a:t>
            </a:r>
            <a:r>
              <a:rPr lang="en-IN" sz="1200" dirty="0" smtClean="0"/>
              <a:t>s </a:t>
            </a:r>
            <a:r>
              <a:rPr lang="en-IN" sz="1200" dirty="0" smtClean="0"/>
              <a:t>of cytokines they produce</a:t>
            </a:r>
          </a:p>
          <a:p>
            <a:r>
              <a:rPr lang="en-IN" sz="1200" dirty="0" smtClean="0"/>
              <a:t>T</a:t>
            </a:r>
            <a:r>
              <a:rPr lang="en-IN" sz="1200" baseline="-25000" dirty="0" smtClean="0"/>
              <a:t>H</a:t>
            </a:r>
            <a:r>
              <a:rPr lang="en-IN" sz="1200" dirty="0" smtClean="0"/>
              <a:t>1 cells </a:t>
            </a:r>
            <a:r>
              <a:rPr lang="en-IN" sz="1200" dirty="0" smtClean="0"/>
              <a:t>boost</a:t>
            </a:r>
            <a:r>
              <a:rPr lang="en-IN" sz="1200" dirty="0" smtClean="0"/>
              <a:t> </a:t>
            </a:r>
            <a:r>
              <a:rPr lang="en-IN" sz="1200" dirty="0" smtClean="0"/>
              <a:t>cytotoxic T lymphocyte (CTL) activity, activate macrophages, and mediate inflammation by </a:t>
            </a:r>
            <a:r>
              <a:rPr lang="en-IN" sz="1200" dirty="0" smtClean="0"/>
              <a:t>make </a:t>
            </a:r>
            <a:r>
              <a:rPr lang="en-IN" sz="1200" dirty="0" smtClean="0"/>
              <a:t>Interleukin </a:t>
            </a:r>
            <a:r>
              <a:rPr lang="en-IN" sz="1200" dirty="0" smtClean="0"/>
              <a:t>(IL)-2, interferon (INF)-ɣ, </a:t>
            </a:r>
            <a:r>
              <a:rPr lang="en-IN" sz="1200" dirty="0" err="1" smtClean="0"/>
              <a:t>tumor</a:t>
            </a:r>
            <a:r>
              <a:rPr lang="en-IN" sz="1200" dirty="0" smtClean="0"/>
              <a:t> necrosis factor (TNF)-</a:t>
            </a:r>
            <a:r>
              <a:rPr lang="el-GR" sz="1200" dirty="0" smtClean="0"/>
              <a:t>α</a:t>
            </a:r>
            <a:r>
              <a:rPr lang="en-IN" sz="1200" dirty="0" smtClean="0"/>
              <a:t>.</a:t>
            </a:r>
          </a:p>
        </p:txBody>
      </p:sp>
      <p:pic>
        <p:nvPicPr>
          <p:cNvPr id="4" name="Picture 2" descr="http://classconnection.s3.amazonaws.com/38/flashcards/1293038/png/roles_of_helper_t_cells_in_acquired_immunity13360787201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992" y="0"/>
            <a:ext cx="4644008" cy="249289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51520" y="1196752"/>
            <a:ext cx="388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/>
              <a:t>T-helper (T</a:t>
            </a:r>
            <a:r>
              <a:rPr lang="en-IN" sz="1200" baseline="-25000" dirty="0"/>
              <a:t>H</a:t>
            </a:r>
            <a:r>
              <a:rPr lang="en-IN" sz="1200" dirty="0"/>
              <a:t>)cells, </a:t>
            </a:r>
            <a:r>
              <a:rPr lang="en-IN" sz="1200" dirty="0" smtClean="0"/>
              <a:t>as well </a:t>
            </a:r>
            <a:r>
              <a:rPr lang="en-IN" sz="1200" dirty="0" smtClean="0"/>
              <a:t>recognize </a:t>
            </a:r>
            <a:r>
              <a:rPr lang="en-IN" sz="1200" dirty="0" smtClean="0"/>
              <a:t>as </a:t>
            </a:r>
            <a:r>
              <a:rPr lang="en-IN" sz="1200" dirty="0"/>
              <a:t>CD4</a:t>
            </a:r>
            <a:r>
              <a:rPr lang="en-IN" sz="1200" baseline="30000" dirty="0"/>
              <a:t>+</a:t>
            </a:r>
            <a:r>
              <a:rPr lang="en-IN" sz="1200" dirty="0"/>
              <a:t> T cells, are types of T cells which are activated by Class II MHC molecules on Antigen </a:t>
            </a:r>
            <a:r>
              <a:rPr lang="en-IN" sz="1200" dirty="0" smtClean="0"/>
              <a:t>introducing </a:t>
            </a:r>
            <a:r>
              <a:rPr lang="en-IN" sz="1200" dirty="0" smtClean="0"/>
              <a:t> </a:t>
            </a:r>
            <a:r>
              <a:rPr lang="en-IN" sz="1200" dirty="0"/>
              <a:t>Cells (APCs). </a:t>
            </a:r>
          </a:p>
          <a:p>
            <a:r>
              <a:rPr lang="en-IN" sz="1200" dirty="0"/>
              <a:t>They play an </a:t>
            </a:r>
            <a:r>
              <a:rPr lang="en-IN" sz="1200" dirty="0" smtClean="0"/>
              <a:t>significant</a:t>
            </a:r>
            <a:r>
              <a:rPr lang="en-IN" sz="1200" dirty="0" smtClean="0"/>
              <a:t> </a:t>
            </a:r>
            <a:r>
              <a:rPr lang="en-IN" sz="1200" dirty="0"/>
              <a:t>role in adaptive immunity and are produced in thymus</a:t>
            </a:r>
            <a:endParaRPr lang="en-US" sz="1200" dirty="0"/>
          </a:p>
        </p:txBody>
      </p:sp>
      <p:pic>
        <p:nvPicPr>
          <p:cNvPr id="6" name="Picture 2" descr="Lymphocy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992" y="2852936"/>
            <a:ext cx="4644008" cy="1872209"/>
          </a:xfrm>
          <a:prstGeom prst="rect">
            <a:avLst/>
          </a:prstGeom>
          <a:noFill/>
        </p:spPr>
      </p:pic>
      <p:pic>
        <p:nvPicPr>
          <p:cNvPr id="7" name="Content Placeholder 5" descr="image_thumb[2]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4725145"/>
            <a:ext cx="4536504" cy="21328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7544" y="4293096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/>
              <a:t>These cytokines  by T</a:t>
            </a:r>
            <a:r>
              <a:rPr lang="en-IN" sz="1200" baseline="-25000" dirty="0"/>
              <a:t>H</a:t>
            </a:r>
            <a:r>
              <a:rPr lang="en-IN" sz="1200" dirty="0"/>
              <a:t>1 cells are responsible for delayed type (type IV) hypersensitivity reactions, in which host cell tissues are damaged non-specifically by activated T cells.</a:t>
            </a:r>
          </a:p>
          <a:p>
            <a:r>
              <a:rPr lang="en-IN" sz="1200" dirty="0"/>
              <a:t>T</a:t>
            </a:r>
            <a:r>
              <a:rPr lang="en-IN" sz="1200" baseline="-25000" dirty="0"/>
              <a:t>H</a:t>
            </a:r>
            <a:r>
              <a:rPr lang="en-IN" sz="1200" dirty="0"/>
              <a:t>2 cells tend to stimulate antibody responses in general, and defend against </a:t>
            </a:r>
            <a:r>
              <a:rPr lang="en-IN" sz="1200" dirty="0" smtClean="0"/>
              <a:t>helminthic </a:t>
            </a:r>
            <a:r>
              <a:rPr lang="en-IN" sz="1200" dirty="0"/>
              <a:t>parasites by producing cytokines such as IL-4. IL-5, IL-6, IL-10 and IL-13.</a:t>
            </a:r>
          </a:p>
          <a:p>
            <a:r>
              <a:rPr lang="en-IN" sz="1200" dirty="0"/>
              <a:t>An overabundance of T</a:t>
            </a:r>
            <a:r>
              <a:rPr lang="en-IN" sz="1200" baseline="-25000" dirty="0"/>
              <a:t>H</a:t>
            </a:r>
            <a:r>
              <a:rPr lang="en-IN" sz="1200" dirty="0"/>
              <a:t>2 type responses may be involved in promoting allergic reactions.</a:t>
            </a:r>
          </a:p>
          <a:p>
            <a:r>
              <a:rPr lang="en-IN" sz="1200" dirty="0"/>
              <a:t>Helper T- cells stimulate B-cells to produce more antibodies.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215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T –HELPER CELL  AMMAR HADI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T-Helper Cells</dc:title>
  <dc:creator>Trisha</dc:creator>
  <cp:lastModifiedBy>ammar hadi</cp:lastModifiedBy>
  <cp:revision>13</cp:revision>
  <dcterms:created xsi:type="dcterms:W3CDTF">2014-03-12T12:34:45Z</dcterms:created>
  <dcterms:modified xsi:type="dcterms:W3CDTF">2014-03-15T12:17:00Z</dcterms:modified>
</cp:coreProperties>
</file>